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8" r:id="rId5"/>
  </p:sldMasterIdLst>
  <p:notesMasterIdLst>
    <p:notesMasterId r:id="rId21"/>
  </p:notesMasterIdLst>
  <p:sldIdLst>
    <p:sldId id="3309" r:id="rId6"/>
    <p:sldId id="3352" r:id="rId7"/>
    <p:sldId id="3353" r:id="rId8"/>
    <p:sldId id="3351" r:id="rId9"/>
    <p:sldId id="3343" r:id="rId10"/>
    <p:sldId id="3339" r:id="rId11"/>
    <p:sldId id="3340" r:id="rId12"/>
    <p:sldId id="3338" r:id="rId13"/>
    <p:sldId id="3341" r:id="rId14"/>
    <p:sldId id="3354" r:id="rId15"/>
    <p:sldId id="3348" r:id="rId16"/>
    <p:sldId id="3347" r:id="rId17"/>
    <p:sldId id="3349" r:id="rId18"/>
    <p:sldId id="3342" r:id="rId19"/>
    <p:sldId id="3333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45" userDrawn="1">
          <p15:clr>
            <a:srgbClr val="A4A3A4"/>
          </p15:clr>
        </p15:guide>
        <p15:guide id="2" pos="3885" userDrawn="1">
          <p15:clr>
            <a:srgbClr val="A4A3A4"/>
          </p15:clr>
        </p15:guide>
        <p15:guide id="3" orient="horz" pos="436" userDrawn="1">
          <p15:clr>
            <a:srgbClr val="A4A3A4"/>
          </p15:clr>
        </p15:guide>
        <p15:guide id="4" pos="393" userDrawn="1">
          <p15:clr>
            <a:srgbClr val="A4A3A4"/>
          </p15:clr>
        </p15:guide>
        <p15:guide id="5" pos="728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张梦雅" initials="ZMY" lastIdx="1" clrIdx="0">
    <p:extLst>
      <p:ext uri="{19B8F6BF-5375-455C-9EA6-DF929625EA0E}">
        <p15:presenceInfo xmlns:p15="http://schemas.microsoft.com/office/powerpoint/2012/main" userId="张梦雅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8160"/>
    <a:srgbClr val="B87A56"/>
    <a:srgbClr val="D6B29D"/>
    <a:srgbClr val="75321A"/>
    <a:srgbClr val="F6E9DB"/>
    <a:srgbClr val="CA9B80"/>
    <a:srgbClr val="F6F4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7DC015-5FE9-4596-973C-C8BFFC215AE5}" v="21" dt="2023-05-22T07:56:16.3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7" autoAdjust="0"/>
    <p:restoredTop sz="94704" autoAdjust="0"/>
  </p:normalViewPr>
  <p:slideViewPr>
    <p:cSldViewPr snapToGrid="0" showGuides="1">
      <p:cViewPr varScale="1">
        <p:scale>
          <a:sx n="67" d="100"/>
          <a:sy n="67" d="100"/>
        </p:scale>
        <p:origin x="644" y="8"/>
      </p:cViewPr>
      <p:guideLst>
        <p:guide orient="horz" pos="845"/>
        <p:guide pos="3885"/>
        <p:guide orient="horz" pos="436"/>
        <p:guide pos="393"/>
        <p:guide pos="728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56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commentAuthors" Target="commentAuthors.xml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83573-95FD-442A-9941-C4A527C06FB5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63709B-99B5-4498-9996-378A00DEE9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61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10002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28445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55957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36707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30184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81087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8606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3714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726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04105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29306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21142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96232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46495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7602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299590"/>
      </p:ext>
    </p:extLst>
  </p:cSld>
  <p:clrMapOvr>
    <a:masterClrMapping/>
  </p:clrMapOvr>
  <p:transition spd="slow" advTm="3000">
    <p:wipe/>
  </p:transition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1654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7058F3-5501-980C-9EE9-66A8917B7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73C399E-9DEC-4CE3-6736-3A394526B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378D142-8E7D-9C3D-9212-F3C0BABD9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A4A8D9-069E-B650-10FD-34C014644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8850818"/>
      </p:ext>
    </p:extLst>
  </p:cSld>
  <p:clrMapOvr>
    <a:masterClrMapping/>
  </p:clrMapOvr>
  <p:transition spd="slow" advTm="3000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2D481B-1E91-E6CE-08C9-428BECDC8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9664906-3173-0492-DD86-AD6C8F6F9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13185B4-93B9-0D88-F854-4488C2131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51AF95C-62C8-B6FA-297A-54556499D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6003343"/>
      </p:ext>
    </p:extLst>
  </p:cSld>
  <p:clrMapOvr>
    <a:masterClrMapping/>
  </p:clrMapOvr>
  <p:transition spd="slow" advTm="3000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540A06-E3BE-E63A-D7B1-F709568DB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5E736E5-B2ED-7BB0-D9BF-954AA559C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6D3774-E315-1065-BC8E-24677E0CE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2AD0A97-C570-A0DC-28D1-3CF6CADD3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537793"/>
      </p:ext>
    </p:extLst>
  </p:cSld>
  <p:clrMapOvr>
    <a:masterClrMapping/>
  </p:clrMapOvr>
  <p:transition spd="slow" advTm="3000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DD6217-90B8-ACE1-FAE3-CD920CDA5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EFF55C4-FDBB-EA4A-4F40-381DF21EE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C2381D2-9A2B-53A4-032C-2E08205CD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FCAAC9F-A95A-4CFD-C50D-E4EAAF508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0900546"/>
      </p:ext>
    </p:extLst>
  </p:cSld>
  <p:clrMapOvr>
    <a:masterClrMapping/>
  </p:clrMapOvr>
  <p:transition spd="slow" advTm="3000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00202E-AFAB-1A04-A6E4-EFF1519D7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E43941F-641A-BEC4-AB83-33C773FFD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25053B4-7440-EDFC-2E38-966993F52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319C29E-001E-D251-02D4-E84964D8B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D86AE8-B1FE-E008-34BD-CA32D946FDA4}"/>
              </a:ext>
            </a:extLst>
          </p:cNvPr>
          <p:cNvSpPr txBox="1"/>
          <p:nvPr userDrawn="1"/>
        </p:nvSpPr>
        <p:spPr>
          <a:xfrm>
            <a:off x="838387" y="6538884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5948178"/>
      </p:ext>
    </p:extLst>
  </p:cSld>
  <p:clrMapOvr>
    <a:masterClrMapping/>
  </p:clrMapOvr>
  <p:transition spd="slow" advTm="3000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B0E0AE-213A-5587-C0C8-8E3D4CE68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ABCC07-3768-04E6-F45D-169F9DBA9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9153F64-A64E-AE48-5FEE-EABC6FC25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A07E9B5-C960-2BE8-FF64-D4FABFEA0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921599"/>
      </p:ext>
    </p:extLst>
  </p:cSld>
  <p:clrMapOvr>
    <a:masterClrMapping/>
  </p:clrMapOvr>
  <p:transition spd="slow" advTm="3000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8340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9671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389" y="365780"/>
            <a:ext cx="10515224" cy="132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389" y="1825890"/>
            <a:ext cx="10515224" cy="4351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389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413" y="6356747"/>
            <a:ext cx="4115176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1166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988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ransition spd="slow" advTm="3000">
    <p:wipe/>
  </p:transition>
  <p:txStyles>
    <p:titleStyle>
      <a:lvl1pPr algn="l" defTabSz="866943" rtl="0" eaLnBrk="1" latinLnBrk="0" hangingPunct="1">
        <a:lnSpc>
          <a:spcPct val="90000"/>
        </a:lnSpc>
        <a:spcBef>
          <a:spcPct val="0"/>
        </a:spcBef>
        <a:buNone/>
        <a:defRPr sz="41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736" indent="-216736" algn="l" defTabSz="866943" rtl="0" eaLnBrk="1" latinLnBrk="0" hangingPunct="1">
        <a:lnSpc>
          <a:spcPct val="90000"/>
        </a:lnSpc>
        <a:spcBef>
          <a:spcPts val="948"/>
        </a:spcBef>
        <a:buFont typeface="Arial" panose="020B0604020202020204" pitchFamily="34" charset="0"/>
        <a:buChar char="•"/>
        <a:defRPr sz="2655" kern="1200">
          <a:solidFill>
            <a:schemeClr val="tx1"/>
          </a:solidFill>
          <a:latin typeface="+mn-lt"/>
          <a:ea typeface="+mn-ea"/>
          <a:cs typeface="+mn-cs"/>
        </a:defRPr>
      </a:lvl1pPr>
      <a:lvl2pPr marL="650207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2pPr>
      <a:lvl3pPr marL="1083678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896" kern="1200">
          <a:solidFill>
            <a:schemeClr val="tx1"/>
          </a:solidFill>
          <a:latin typeface="+mn-lt"/>
          <a:ea typeface="+mn-ea"/>
          <a:cs typeface="+mn-cs"/>
        </a:defRPr>
      </a:lvl3pPr>
      <a:lvl4pPr marL="1517150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4pPr>
      <a:lvl5pPr marL="1950621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5pPr>
      <a:lvl6pPr marL="2384092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6pPr>
      <a:lvl7pPr marL="2817564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7pPr>
      <a:lvl8pPr marL="3251035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8pPr>
      <a:lvl9pPr marL="3684506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1pPr>
      <a:lvl2pPr marL="433471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2pPr>
      <a:lvl3pPr marL="866943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3pPr>
      <a:lvl4pPr marL="1300414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4pPr>
      <a:lvl5pPr marL="1733885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5pPr>
      <a:lvl6pPr marL="2167357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6pPr>
      <a:lvl7pPr marL="2600828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7pPr>
      <a:lvl8pPr marL="3034299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8pPr>
      <a:lvl9pPr marL="3467771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950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Relationship Id="rId5" Type="http://schemas.openxmlformats.org/officeDocument/2006/relationships/hyperlink" Target="https://drive.google.com/drive/folders/19bCpQ-YVMczLtcB_PF0kxuxIBsudCOtb?usp=sharing" TargetMode="External"/><Relationship Id="rId4" Type="http://schemas.openxmlformats.org/officeDocument/2006/relationships/hyperlink" Target="https://github.com/r103na/CookingGame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9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25D65899-EADF-A5F2-42EB-162AD94AD5C9}"/>
              </a:ext>
            </a:extLst>
          </p:cNvPr>
          <p:cNvGrpSpPr/>
          <p:nvPr/>
        </p:nvGrpSpPr>
        <p:grpSpPr>
          <a:xfrm>
            <a:off x="-48682" y="-52986"/>
            <a:ext cx="12289365" cy="6963973"/>
            <a:chOff x="-48682" y="-52986"/>
            <a:chExt cx="12289365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 rot="1442262">
              <a:off x="9056343" y="4592945"/>
              <a:ext cx="2109919" cy="1279382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482093" y="3058933"/>
              <a:ext cx="104232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4277">
                <a:defRPr/>
              </a:pPr>
              <a:r>
                <a:rPr lang="ru-RU" altLang="zh-CN" sz="3600" b="1" spc="600" dirty="0">
                  <a:solidFill>
                    <a:schemeClr val="accent5">
                      <a:lumMod val="50000"/>
                    </a:schemeClr>
                  </a:solidFill>
                  <a:cs typeface="+mn-ea"/>
                  <a:sym typeface="+mn-lt"/>
                </a:rPr>
                <a:t>«Моя шаурма»</a:t>
              </a:r>
              <a:endParaRPr lang="zh-CN" altLang="en-US" sz="3600" b="1" spc="6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18993B90-51D5-8FD0-0216-3C211BEAABCF}"/>
                </a:ext>
              </a:extLst>
            </p:cNvPr>
            <p:cNvSpPr/>
            <p:nvPr/>
          </p:nvSpPr>
          <p:spPr>
            <a:xfrm rot="16200000" flipH="1" flipV="1">
              <a:off x="-626853" y="5078209"/>
              <a:ext cx="2414311" cy="1145272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CF09A45-2EAE-8AC6-2D11-92486F20FEDF}"/>
                </a:ext>
              </a:extLst>
            </p:cNvPr>
            <p:cNvSpPr/>
            <p:nvPr/>
          </p:nvSpPr>
          <p:spPr>
            <a:xfrm rot="17822684">
              <a:off x="731348" y="5245389"/>
              <a:ext cx="790073" cy="1043066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5467F9C-DD40-C19E-872A-3B9F5DA78F58}"/>
                </a:ext>
              </a:extLst>
            </p:cNvPr>
            <p:cNvSpPr/>
            <p:nvPr/>
          </p:nvSpPr>
          <p:spPr>
            <a:xfrm rot="18420967">
              <a:off x="838668" y="4858108"/>
              <a:ext cx="1086808" cy="1434820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noFill/>
            <a:ln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7976CAB-85B5-724C-242F-DD8EF17BD517}"/>
                </a:ext>
              </a:extLst>
            </p:cNvPr>
            <p:cNvSpPr txBox="1"/>
            <p:nvPr/>
          </p:nvSpPr>
          <p:spPr>
            <a:xfrm>
              <a:off x="584967" y="2188163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" name="TextBox 8">
            <a:extLst>
              <a:ext uri="{FF2B5EF4-FFF2-40B4-BE49-F238E27FC236}">
                <a16:creationId xmlns:a16="http://schemas.microsoft.com/office/drawing/2014/main" id="{44D3C217-ED4D-393F-4D7F-EE958D4F604C}"/>
              </a:ext>
            </a:extLst>
          </p:cNvPr>
          <p:cNvSpPr txBox="1"/>
          <p:nvPr/>
        </p:nvSpPr>
        <p:spPr>
          <a:xfrm>
            <a:off x="2572628" y="2517295"/>
            <a:ext cx="625639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ru-RU" altLang="ko-KR" sz="3600" dirty="0">
                <a:solidFill>
                  <a:srgbClr val="BC8160"/>
                </a:solidFill>
                <a:cs typeface="Arial" panose="020B0604020202020204" pitchFamily="34" charset="0"/>
              </a:rPr>
              <a:t>Сигова Ирина Валерьевна</a:t>
            </a:r>
            <a:endParaRPr lang="ko-KR" altLang="en-US" sz="3600" dirty="0">
              <a:solidFill>
                <a:srgbClr val="BC8160"/>
              </a:solidFill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6467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Инструкция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516082" y="2925213"/>
              <a:ext cx="559929" cy="722489"/>
              <a:chOff x="9181355" y="2108349"/>
              <a:chExt cx="590550" cy="76200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9181355" y="2108349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9295655" y="24607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9295655" y="25369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9295655" y="26131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9295655" y="26893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431585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1304925" y="2051391"/>
              <a:ext cx="4791075" cy="25423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dirty="0">
                  <a:solidFill>
                    <a:srgbClr val="BC8160"/>
                  </a:solidFill>
                  <a:cs typeface="+mn-ea"/>
                  <a:sym typeface="+mn-lt"/>
                </a:rPr>
                <a:t>В проекте использовались специальные классы (менеджеры), отвечающие за какой-то элемент игры. Например, класс </a:t>
              </a:r>
              <a:r>
                <a:rPr lang="en-US" altLang="zh-CN" dirty="0">
                  <a:solidFill>
                    <a:srgbClr val="BC8160"/>
                  </a:solidFill>
                  <a:cs typeface="+mn-ea"/>
                  <a:sym typeface="+mn-lt"/>
                </a:rPr>
                <a:t>InputManager </a:t>
              </a:r>
              <a:r>
                <a:rPr lang="ru-RU" altLang="zh-CN" dirty="0">
                  <a:solidFill>
                    <a:srgbClr val="BC8160"/>
                  </a:solidFill>
                  <a:cs typeface="+mn-ea"/>
                  <a:sym typeface="+mn-lt"/>
                </a:rPr>
                <a:t>отвечает за обработку ввода игрока. Класс </a:t>
              </a:r>
              <a:r>
                <a:rPr lang="en-US" altLang="zh-CN" dirty="0" err="1">
                  <a:solidFill>
                    <a:srgbClr val="BC8160"/>
                  </a:solidFill>
                  <a:cs typeface="+mn-ea"/>
                  <a:sym typeface="+mn-lt"/>
                </a:rPr>
                <a:t>SoundManager</a:t>
              </a:r>
              <a:r>
                <a:rPr lang="en-US" altLang="zh-CN" dirty="0">
                  <a:solidFill>
                    <a:srgbClr val="BC8160"/>
                  </a:solidFill>
                  <a:cs typeface="+mn-ea"/>
                  <a:sym typeface="+mn-lt"/>
                </a:rPr>
                <a:t> </a:t>
              </a:r>
              <a:r>
                <a:rPr lang="ru-RU" altLang="zh-CN" dirty="0">
                  <a:solidFill>
                    <a:srgbClr val="BC8160"/>
                  </a:solidFill>
                  <a:cs typeface="+mn-ea"/>
                  <a:sym typeface="+mn-lt"/>
                </a:rPr>
                <a:t>отвечает за воспроизведние звуков и музыки.</a:t>
              </a:r>
              <a:endParaRPr lang="zh-CN" altLang="en-US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</p:grpSp>
      <p:sp>
        <p:nvSpPr>
          <p:cNvPr id="2" name="文本框 28">
            <a:extLst>
              <a:ext uri="{FF2B5EF4-FFF2-40B4-BE49-F238E27FC236}">
                <a16:creationId xmlns:a16="http://schemas.microsoft.com/office/drawing/2014/main" id="{8F1166B0-45AF-5F38-845E-683C9BC239F2}"/>
              </a:ext>
            </a:extLst>
          </p:cNvPr>
          <p:cNvSpPr txBox="1"/>
          <p:nvPr/>
        </p:nvSpPr>
        <p:spPr>
          <a:xfrm>
            <a:off x="3983096" y="495555"/>
            <a:ext cx="38181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300" dirty="0">
                <a:solidFill>
                  <a:srgbClr val="75321A"/>
                </a:solidFill>
                <a:cs typeface="+mn-ea"/>
                <a:sym typeface="+mn-lt"/>
              </a:rPr>
              <a:t>01/ </a:t>
            </a:r>
            <a:r>
              <a:rPr lang="ru-RU" altLang="zh-CN" sz="2400" b="1" spc="300" dirty="0">
                <a:solidFill>
                  <a:srgbClr val="B87A56"/>
                </a:solidFill>
                <a:cs typeface="+mn-ea"/>
                <a:sym typeface="+mn-lt"/>
              </a:rPr>
              <a:t>Архитектура проекта</a:t>
            </a:r>
            <a:endParaRPr lang="zh-CN" altLang="en-US" sz="2400" b="1" spc="300" dirty="0">
              <a:solidFill>
                <a:srgbClr val="B87A56"/>
              </a:solidFill>
              <a:cs typeface="+mn-ea"/>
              <a:sym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689E42-5AD2-7F17-48BF-5A7E6D5EFB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7100" y="1911332"/>
            <a:ext cx="2933700" cy="23622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14838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850936" y="1945776"/>
              <a:ext cx="427407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Паттерн «Состояние»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850936" y="2486555"/>
              <a:ext cx="4183929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Был использован паттерн программирования "Состояние". Этот паттерн позволяет управлять состояниями заказов и состояниями игры.</a:t>
              </a:r>
              <a:endParaRPr lang="zh-CN" altLang="en-US" sz="1600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</p:grpSp>
      <p:sp>
        <p:nvSpPr>
          <p:cNvPr id="2" name="文本框 28">
            <a:extLst>
              <a:ext uri="{FF2B5EF4-FFF2-40B4-BE49-F238E27FC236}">
                <a16:creationId xmlns:a16="http://schemas.microsoft.com/office/drawing/2014/main" id="{8F1166B0-45AF-5F38-845E-683C9BC239F2}"/>
              </a:ext>
            </a:extLst>
          </p:cNvPr>
          <p:cNvSpPr txBox="1"/>
          <p:nvPr/>
        </p:nvSpPr>
        <p:spPr>
          <a:xfrm>
            <a:off x="3983096" y="495555"/>
            <a:ext cx="38181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300" dirty="0">
                <a:solidFill>
                  <a:srgbClr val="75321A"/>
                </a:solidFill>
                <a:cs typeface="+mn-ea"/>
                <a:sym typeface="+mn-lt"/>
              </a:rPr>
              <a:t>01/ </a:t>
            </a:r>
            <a:r>
              <a:rPr lang="ru-RU" altLang="zh-CN" sz="2400" b="1" spc="300" dirty="0">
                <a:solidFill>
                  <a:srgbClr val="B87A56"/>
                </a:solidFill>
                <a:cs typeface="+mn-ea"/>
                <a:sym typeface="+mn-lt"/>
              </a:rPr>
              <a:t>Архитектура проекта</a:t>
            </a:r>
            <a:endParaRPr lang="zh-CN" altLang="en-US" sz="2400" b="1" spc="300" dirty="0">
              <a:solidFill>
                <a:srgbClr val="B87A56"/>
              </a:solidFill>
              <a:cs typeface="+mn-ea"/>
              <a:sym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71F52A-B7A8-0179-5EE5-7CE822D066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4402" y="1506433"/>
            <a:ext cx="3490168" cy="3610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F8AF5E-0DBA-3D4C-56C7-6BF4EF31B2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6997" y="1711064"/>
            <a:ext cx="3307204" cy="343587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13023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850936" y="1945776"/>
              <a:ext cx="4274077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JSON </a:t>
              </a: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сериализация и десериализация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850936" y="2714811"/>
              <a:ext cx="4183929" cy="1900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Рецепты в игре и настройки хранились в формате JSON. JSON-десериализация использовалась для загрузки рецептов и настроек игрока. Для сохранения настроек использовалась </a:t>
              </a:r>
              <a:r>
                <a:rPr lang="en-US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JSON</a:t>
              </a: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-сериализация</a:t>
              </a:r>
              <a:endParaRPr lang="zh-CN" altLang="en-US" sz="1600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</p:grpSp>
      <p:sp>
        <p:nvSpPr>
          <p:cNvPr id="2" name="文本框 28">
            <a:extLst>
              <a:ext uri="{FF2B5EF4-FFF2-40B4-BE49-F238E27FC236}">
                <a16:creationId xmlns:a16="http://schemas.microsoft.com/office/drawing/2014/main" id="{8F1166B0-45AF-5F38-845E-683C9BC239F2}"/>
              </a:ext>
            </a:extLst>
          </p:cNvPr>
          <p:cNvSpPr txBox="1"/>
          <p:nvPr/>
        </p:nvSpPr>
        <p:spPr>
          <a:xfrm>
            <a:off x="3983096" y="495555"/>
            <a:ext cx="38181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 spc="300" dirty="0">
                <a:solidFill>
                  <a:srgbClr val="75321A"/>
                </a:solidFill>
                <a:cs typeface="+mn-ea"/>
                <a:sym typeface="+mn-lt"/>
              </a:rPr>
              <a:t>01/ </a:t>
            </a:r>
            <a:r>
              <a:rPr lang="ru-RU" altLang="zh-CN" sz="2400" b="1" spc="300" dirty="0">
                <a:solidFill>
                  <a:srgbClr val="B87A56"/>
                </a:solidFill>
                <a:cs typeface="+mn-ea"/>
                <a:sym typeface="+mn-lt"/>
              </a:rPr>
              <a:t>Архитектура проекта</a:t>
            </a:r>
            <a:endParaRPr lang="zh-CN" altLang="en-US" sz="2400" b="1" spc="300" dirty="0">
              <a:solidFill>
                <a:srgbClr val="B87A56"/>
              </a:solidFill>
              <a:cs typeface="+mn-ea"/>
              <a:sym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9226E9-216B-6FF3-C9C9-B0803B5DE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8071" y="1734390"/>
            <a:ext cx="3818132" cy="16606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EEBE0A2-0A7A-49CB-FD82-F93CED9159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8571" y="3288316"/>
            <a:ext cx="6382311" cy="219899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94569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76">
            <a:extLst>
              <a:ext uri="{FF2B5EF4-FFF2-40B4-BE49-F238E27FC236}">
                <a16:creationId xmlns:a16="http://schemas.microsoft.com/office/drawing/2014/main" id="{37B6307D-C450-8691-8393-0675626317B8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51" name="Oval 65">
              <a:extLst>
                <a:ext uri="{FF2B5EF4-FFF2-40B4-BE49-F238E27FC236}">
                  <a16:creationId xmlns:a16="http://schemas.microsoft.com/office/drawing/2014/main" id="{45F7D562-ADC9-D6A6-C692-05EF83F7F7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84051" y="2476904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2" name="Freeform 63">
              <a:extLst>
                <a:ext uri="{FF2B5EF4-FFF2-40B4-BE49-F238E27FC236}">
                  <a16:creationId xmlns:a16="http://schemas.microsoft.com/office/drawing/2014/main" id="{8F06DF9A-54EC-FA81-37B6-C05BA96320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0501" y="2637808"/>
              <a:ext cx="392428" cy="285614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7" name="Oval 71">
              <a:extLst>
                <a:ext uri="{FF2B5EF4-FFF2-40B4-BE49-F238E27FC236}">
                  <a16:creationId xmlns:a16="http://schemas.microsoft.com/office/drawing/2014/main" id="{F38D21C8-EFAC-4A5D-9C2F-ABFE70AD57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24305" y="2478328"/>
              <a:ext cx="625327" cy="607424"/>
            </a:xfrm>
            <a:prstGeom prst="ellipse">
              <a:avLst/>
            </a:pr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5DFAD825-D966-94E6-152C-EBBDB6306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951" y="2615484"/>
              <a:ext cx="416035" cy="308489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72" name="椭圆 16">
              <a:extLst>
                <a:ext uri="{FF2B5EF4-FFF2-40B4-BE49-F238E27FC236}">
                  <a16:creationId xmlns:a16="http://schemas.microsoft.com/office/drawing/2014/main" id="{EE67C274-B06A-7A7A-748D-9FA4104B2866}"/>
                </a:ext>
              </a:extLst>
            </p:cNvPr>
            <p:cNvSpPr/>
            <p:nvPr/>
          </p:nvSpPr>
          <p:spPr>
            <a:xfrm rot="3375289">
              <a:off x="2429282" y="4502348"/>
              <a:ext cx="1025352" cy="701849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  <a:gd name="connsiteX0" fmla="*/ 49 w 1451296"/>
                <a:gd name="connsiteY0" fmla="*/ 720080 h 1272002"/>
                <a:gd name="connsiteX1" fmla="*/ 720129 w 1451296"/>
                <a:gd name="connsiteY1" fmla="*/ 0 h 1272002"/>
                <a:gd name="connsiteX2" fmla="*/ 1440209 w 1451296"/>
                <a:gd name="connsiteY2" fmla="*/ 720080 h 1272002"/>
                <a:gd name="connsiteX3" fmla="*/ 693605 w 1451296"/>
                <a:gd name="connsiteY3" fmla="*/ 1272002 h 1272002"/>
                <a:gd name="connsiteX4" fmla="*/ 49 w 1451296"/>
                <a:gd name="connsiteY4" fmla="*/ 720080 h 1272002"/>
                <a:gd name="connsiteX0" fmla="*/ 104665 w 1555912"/>
                <a:gd name="connsiteY0" fmla="*/ 720080 h 1272002"/>
                <a:gd name="connsiteX1" fmla="*/ 824745 w 1555912"/>
                <a:gd name="connsiteY1" fmla="*/ 0 h 1272002"/>
                <a:gd name="connsiteX2" fmla="*/ 1544825 w 1555912"/>
                <a:gd name="connsiteY2" fmla="*/ 720080 h 1272002"/>
                <a:gd name="connsiteX3" fmla="*/ 798221 w 1555912"/>
                <a:gd name="connsiteY3" fmla="*/ 1272002 h 1272002"/>
                <a:gd name="connsiteX4" fmla="*/ 104665 w 1555912"/>
                <a:gd name="connsiteY4" fmla="*/ 720080 h 1272002"/>
                <a:gd name="connsiteX0" fmla="*/ 11479 w 1462726"/>
                <a:gd name="connsiteY0" fmla="*/ 720080 h 1272002"/>
                <a:gd name="connsiteX1" fmla="*/ 731559 w 1462726"/>
                <a:gd name="connsiteY1" fmla="*/ 0 h 1272002"/>
                <a:gd name="connsiteX2" fmla="*/ 1451639 w 1462726"/>
                <a:gd name="connsiteY2" fmla="*/ 720080 h 1272002"/>
                <a:gd name="connsiteX3" fmla="*/ 705035 w 1462726"/>
                <a:gd name="connsiteY3" fmla="*/ 1272002 h 1272002"/>
                <a:gd name="connsiteX4" fmla="*/ 11479 w 1462726"/>
                <a:gd name="connsiteY4" fmla="*/ 720080 h 1272002"/>
                <a:gd name="connsiteX0" fmla="*/ 164 w 1449982"/>
                <a:gd name="connsiteY0" fmla="*/ 376607 h 928529"/>
                <a:gd name="connsiteX1" fmla="*/ 648120 w 1449982"/>
                <a:gd name="connsiteY1" fmla="*/ 17501 h 928529"/>
                <a:gd name="connsiteX2" fmla="*/ 1440324 w 1449982"/>
                <a:gd name="connsiteY2" fmla="*/ 376607 h 928529"/>
                <a:gd name="connsiteX3" fmla="*/ 693720 w 1449982"/>
                <a:gd name="connsiteY3" fmla="*/ 928529 h 928529"/>
                <a:gd name="connsiteX4" fmla="*/ 164 w 1449982"/>
                <a:gd name="connsiteY4" fmla="*/ 376607 h 928529"/>
                <a:gd name="connsiteX0" fmla="*/ 98 w 1306325"/>
                <a:gd name="connsiteY0" fmla="*/ 361731 h 913966"/>
                <a:gd name="connsiteX1" fmla="*/ 648054 w 1306325"/>
                <a:gd name="connsiteY1" fmla="*/ 2625 h 913966"/>
                <a:gd name="connsiteX2" fmla="*/ 1297219 w 1306325"/>
                <a:gd name="connsiteY2" fmla="*/ 410833 h 913966"/>
                <a:gd name="connsiteX3" fmla="*/ 693654 w 1306325"/>
                <a:gd name="connsiteY3" fmla="*/ 913653 h 913966"/>
                <a:gd name="connsiteX4" fmla="*/ 98 w 1306325"/>
                <a:gd name="connsiteY4" fmla="*/ 361731 h 913966"/>
                <a:gd name="connsiteX0" fmla="*/ 177 w 1306173"/>
                <a:gd name="connsiteY0" fmla="*/ 448239 h 1000474"/>
                <a:gd name="connsiteX1" fmla="*/ 632926 w 1306173"/>
                <a:gd name="connsiteY1" fmla="*/ 169 h 1000474"/>
                <a:gd name="connsiteX2" fmla="*/ 1297298 w 1306173"/>
                <a:gd name="connsiteY2" fmla="*/ 497341 h 1000474"/>
                <a:gd name="connsiteX3" fmla="*/ 693733 w 1306173"/>
                <a:gd name="connsiteY3" fmla="*/ 1000161 h 1000474"/>
                <a:gd name="connsiteX4" fmla="*/ 177 w 1306173"/>
                <a:gd name="connsiteY4" fmla="*/ 448239 h 1000474"/>
                <a:gd name="connsiteX0" fmla="*/ 847 w 1306843"/>
                <a:gd name="connsiteY0" fmla="*/ 448394 h 1000629"/>
                <a:gd name="connsiteX1" fmla="*/ 633596 w 1306843"/>
                <a:gd name="connsiteY1" fmla="*/ 324 h 1000629"/>
                <a:gd name="connsiteX2" fmla="*/ 1297968 w 1306843"/>
                <a:gd name="connsiteY2" fmla="*/ 497496 h 1000629"/>
                <a:gd name="connsiteX3" fmla="*/ 694403 w 1306843"/>
                <a:gd name="connsiteY3" fmla="*/ 1000316 h 1000629"/>
                <a:gd name="connsiteX4" fmla="*/ 847 w 1306843"/>
                <a:gd name="connsiteY4" fmla="*/ 448394 h 1000629"/>
                <a:gd name="connsiteX0" fmla="*/ 15 w 1307352"/>
                <a:gd name="connsiteY0" fmla="*/ 535634 h 1087869"/>
                <a:gd name="connsiteX1" fmla="*/ 711585 w 1307352"/>
                <a:gd name="connsiteY1" fmla="*/ 136 h 1087869"/>
                <a:gd name="connsiteX2" fmla="*/ 1297136 w 1307352"/>
                <a:gd name="connsiteY2" fmla="*/ 584736 h 1087869"/>
                <a:gd name="connsiteX3" fmla="*/ 693571 w 1307352"/>
                <a:gd name="connsiteY3" fmla="*/ 1087556 h 1087869"/>
                <a:gd name="connsiteX4" fmla="*/ 15 w 1307352"/>
                <a:gd name="connsiteY4" fmla="*/ 535634 h 1087869"/>
                <a:gd name="connsiteX0" fmla="*/ 15 w 1308924"/>
                <a:gd name="connsiteY0" fmla="*/ 537172 h 1089407"/>
                <a:gd name="connsiteX1" fmla="*/ 711585 w 1308924"/>
                <a:gd name="connsiteY1" fmla="*/ 1674 h 1089407"/>
                <a:gd name="connsiteX2" fmla="*/ 1297136 w 1308924"/>
                <a:gd name="connsiteY2" fmla="*/ 586274 h 1089407"/>
                <a:gd name="connsiteX3" fmla="*/ 693571 w 1308924"/>
                <a:gd name="connsiteY3" fmla="*/ 1089094 h 1089407"/>
                <a:gd name="connsiteX4" fmla="*/ 15 w 1308924"/>
                <a:gd name="connsiteY4" fmla="*/ 537172 h 1089407"/>
                <a:gd name="connsiteX0" fmla="*/ 15 w 1311498"/>
                <a:gd name="connsiteY0" fmla="*/ 537432 h 1089667"/>
                <a:gd name="connsiteX1" fmla="*/ 711585 w 1311498"/>
                <a:gd name="connsiteY1" fmla="*/ 1934 h 1089667"/>
                <a:gd name="connsiteX2" fmla="*/ 1297136 w 1311498"/>
                <a:gd name="connsiteY2" fmla="*/ 586534 h 1089667"/>
                <a:gd name="connsiteX3" fmla="*/ 693571 w 1311498"/>
                <a:gd name="connsiteY3" fmla="*/ 1089354 h 1089667"/>
                <a:gd name="connsiteX4" fmla="*/ 15 w 1311498"/>
                <a:gd name="connsiteY4" fmla="*/ 537432 h 1089667"/>
                <a:gd name="connsiteX0" fmla="*/ 573 w 1312056"/>
                <a:gd name="connsiteY0" fmla="*/ 538229 h 1090464"/>
                <a:gd name="connsiteX1" fmla="*/ 712143 w 1312056"/>
                <a:gd name="connsiteY1" fmla="*/ 2731 h 1090464"/>
                <a:gd name="connsiteX2" fmla="*/ 1297694 w 1312056"/>
                <a:gd name="connsiteY2" fmla="*/ 587331 h 1090464"/>
                <a:gd name="connsiteX3" fmla="*/ 694129 w 1312056"/>
                <a:gd name="connsiteY3" fmla="*/ 1090151 h 1090464"/>
                <a:gd name="connsiteX4" fmla="*/ 573 w 1312056"/>
                <a:gd name="connsiteY4" fmla="*/ 538229 h 1090464"/>
                <a:gd name="connsiteX0" fmla="*/ 251 w 1311734"/>
                <a:gd name="connsiteY0" fmla="*/ 537099 h 742730"/>
                <a:gd name="connsiteX1" fmla="*/ 711821 w 1311734"/>
                <a:gd name="connsiteY1" fmla="*/ 1601 h 742730"/>
                <a:gd name="connsiteX2" fmla="*/ 1297372 w 1311734"/>
                <a:gd name="connsiteY2" fmla="*/ 586201 h 742730"/>
                <a:gd name="connsiteX3" fmla="*/ 638781 w 1311734"/>
                <a:gd name="connsiteY3" fmla="*/ 566211 h 742730"/>
                <a:gd name="connsiteX4" fmla="*/ 251 w 1311734"/>
                <a:gd name="connsiteY4" fmla="*/ 537099 h 742730"/>
                <a:gd name="connsiteX0" fmla="*/ 23820 w 1335303"/>
                <a:gd name="connsiteY0" fmla="*/ 537907 h 743539"/>
                <a:gd name="connsiteX1" fmla="*/ 735390 w 1335303"/>
                <a:gd name="connsiteY1" fmla="*/ 2409 h 743539"/>
                <a:gd name="connsiteX2" fmla="*/ 1320941 w 1335303"/>
                <a:gd name="connsiteY2" fmla="*/ 587009 h 743539"/>
                <a:gd name="connsiteX3" fmla="*/ 662350 w 1335303"/>
                <a:gd name="connsiteY3" fmla="*/ 567019 h 743539"/>
                <a:gd name="connsiteX4" fmla="*/ 23820 w 1335303"/>
                <a:gd name="connsiteY4" fmla="*/ 537907 h 743539"/>
                <a:gd name="connsiteX0" fmla="*/ 17948 w 1078175"/>
                <a:gd name="connsiteY0" fmla="*/ 535534 h 697363"/>
                <a:gd name="connsiteX1" fmla="*/ 729518 w 1078175"/>
                <a:gd name="connsiteY1" fmla="*/ 36 h 697363"/>
                <a:gd name="connsiteX2" fmla="*/ 1061019 w 1078175"/>
                <a:gd name="connsiteY2" fmla="*/ 527692 h 697363"/>
                <a:gd name="connsiteX3" fmla="*/ 656478 w 1078175"/>
                <a:gd name="connsiteY3" fmla="*/ 564646 h 697363"/>
                <a:gd name="connsiteX4" fmla="*/ 17948 w 1078175"/>
                <a:gd name="connsiteY4" fmla="*/ 535534 h 697363"/>
                <a:gd name="connsiteX0" fmla="*/ 1047 w 1061273"/>
                <a:gd name="connsiteY0" fmla="*/ 535534 h 764759"/>
                <a:gd name="connsiteX1" fmla="*/ 712617 w 1061273"/>
                <a:gd name="connsiteY1" fmla="*/ 36 h 764759"/>
                <a:gd name="connsiteX2" fmla="*/ 1044118 w 1061273"/>
                <a:gd name="connsiteY2" fmla="*/ 527692 h 764759"/>
                <a:gd name="connsiteX3" fmla="*/ 565154 w 1061273"/>
                <a:gd name="connsiteY3" fmla="*/ 731882 h 764759"/>
                <a:gd name="connsiteX4" fmla="*/ 1047 w 1061273"/>
                <a:gd name="connsiteY4" fmla="*/ 535534 h 764759"/>
                <a:gd name="connsiteX0" fmla="*/ 2083 w 1062309"/>
                <a:gd name="connsiteY0" fmla="*/ 535534 h 916362"/>
                <a:gd name="connsiteX1" fmla="*/ 713653 w 1062309"/>
                <a:gd name="connsiteY1" fmla="*/ 36 h 916362"/>
                <a:gd name="connsiteX2" fmla="*/ 1045154 w 1062309"/>
                <a:gd name="connsiteY2" fmla="*/ 527692 h 916362"/>
                <a:gd name="connsiteX3" fmla="*/ 514522 w 1062309"/>
                <a:gd name="connsiteY3" fmla="*/ 916357 h 916362"/>
                <a:gd name="connsiteX4" fmla="*/ 2083 w 1062309"/>
                <a:gd name="connsiteY4" fmla="*/ 535534 h 916362"/>
                <a:gd name="connsiteX0" fmla="*/ 1760 w 1061986"/>
                <a:gd name="connsiteY0" fmla="*/ 535534 h 729512"/>
                <a:gd name="connsiteX1" fmla="*/ 713330 w 1061986"/>
                <a:gd name="connsiteY1" fmla="*/ 36 h 729512"/>
                <a:gd name="connsiteX2" fmla="*/ 1044831 w 1061986"/>
                <a:gd name="connsiteY2" fmla="*/ 527692 h 729512"/>
                <a:gd name="connsiteX3" fmla="*/ 528109 w 1061986"/>
                <a:gd name="connsiteY3" fmla="*/ 657778 h 729512"/>
                <a:gd name="connsiteX4" fmla="*/ 1760 w 1061986"/>
                <a:gd name="connsiteY4" fmla="*/ 535534 h 729512"/>
                <a:gd name="connsiteX0" fmla="*/ 5542 w 1065768"/>
                <a:gd name="connsiteY0" fmla="*/ 535534 h 729512"/>
                <a:gd name="connsiteX1" fmla="*/ 717112 w 1065768"/>
                <a:gd name="connsiteY1" fmla="*/ 36 h 729512"/>
                <a:gd name="connsiteX2" fmla="*/ 1048613 w 1065768"/>
                <a:gd name="connsiteY2" fmla="*/ 527692 h 729512"/>
                <a:gd name="connsiteX3" fmla="*/ 531891 w 1065768"/>
                <a:gd name="connsiteY3" fmla="*/ 657778 h 729512"/>
                <a:gd name="connsiteX4" fmla="*/ 5542 w 1065768"/>
                <a:gd name="connsiteY4" fmla="*/ 535534 h 7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5768" h="729512">
                  <a:moveTo>
                    <a:pt x="5542" y="535534"/>
                  </a:moveTo>
                  <a:cubicBezTo>
                    <a:pt x="-64154" y="223873"/>
                    <a:pt x="543267" y="1343"/>
                    <a:pt x="717112" y="36"/>
                  </a:cubicBezTo>
                  <a:cubicBezTo>
                    <a:pt x="890957" y="-1271"/>
                    <a:pt x="1132433" y="30943"/>
                    <a:pt x="1048613" y="527692"/>
                  </a:cubicBezTo>
                  <a:cubicBezTo>
                    <a:pt x="957173" y="887281"/>
                    <a:pt x="705736" y="656471"/>
                    <a:pt x="531891" y="657778"/>
                  </a:cubicBezTo>
                  <a:cubicBezTo>
                    <a:pt x="358046" y="659085"/>
                    <a:pt x="75238" y="847195"/>
                    <a:pt x="5542" y="535534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F2872EB9-A14F-C10F-2D0B-741040D2EB05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2C65051E-96E5-0D50-3216-EF26F351FA4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384EC04B-46C1-45FD-00FB-E4F17D1DE43A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C8A71D4A-32D1-C242-B840-4845507F0B23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14FA1B38-141F-A458-FE3A-D5DA058C3957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4AE960A4-7286-6675-4CD6-F5C7A05F85CD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41" name="椭圆 16">
                <a:extLst>
                  <a:ext uri="{FF2B5EF4-FFF2-40B4-BE49-F238E27FC236}">
                    <a16:creationId xmlns:a16="http://schemas.microsoft.com/office/drawing/2014/main" id="{14FF48A9-7D9D-AE85-0157-5006A4E36592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64C05A81-2DA6-21F0-2001-B2B9CF097C94}"/>
                </a:ext>
              </a:extLst>
            </p:cNvPr>
            <p:cNvSpPr txBox="1"/>
            <p:nvPr/>
          </p:nvSpPr>
          <p:spPr>
            <a:xfrm>
              <a:off x="4186934" y="1141886"/>
              <a:ext cx="3818132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Ссылки для скачивания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B41FCD19-1F09-5163-4143-D12CD24B0BC3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FOUR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383D530B-6B87-5F22-2324-C213A1204A7A}"/>
                </a:ext>
              </a:extLst>
            </p:cNvPr>
            <p:cNvSpPr txBox="1"/>
            <p:nvPr/>
          </p:nvSpPr>
          <p:spPr>
            <a:xfrm>
              <a:off x="578130" y="3155791"/>
              <a:ext cx="423716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GitHub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9082E417-C61D-2392-1088-4D24DBB60EC0}"/>
                </a:ext>
              </a:extLst>
            </p:cNvPr>
            <p:cNvSpPr txBox="1"/>
            <p:nvPr/>
          </p:nvSpPr>
          <p:spPr>
            <a:xfrm>
              <a:off x="520379" y="3403987"/>
              <a:ext cx="4593365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hlinkClick r:id="rId4"/>
                </a:rPr>
                <a:t>r103na/</a:t>
              </a:r>
              <a:r>
                <a:rPr lang="en-US" sz="1600" dirty="0" err="1">
                  <a:hlinkClick r:id="rId4"/>
                </a:rPr>
                <a:t>CookingGame</a:t>
              </a:r>
              <a:r>
                <a:rPr lang="en-US" sz="1600" dirty="0">
                  <a:hlinkClick r:id="rId4"/>
                </a:rPr>
                <a:t> (github.com)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6675C0D5-C010-1A8F-60A3-EABB62E3DD91}"/>
                </a:ext>
              </a:extLst>
            </p:cNvPr>
            <p:cNvSpPr txBox="1"/>
            <p:nvPr/>
          </p:nvSpPr>
          <p:spPr>
            <a:xfrm>
              <a:off x="7689399" y="3124766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Google Drive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8604A4C1-EC1C-559F-305C-3D6CB465E4F2}"/>
                </a:ext>
              </a:extLst>
            </p:cNvPr>
            <p:cNvSpPr txBox="1"/>
            <p:nvPr/>
          </p:nvSpPr>
          <p:spPr>
            <a:xfrm>
              <a:off x="7325642" y="3420762"/>
              <a:ext cx="3676034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  <a:hlinkClick r:id="rId5"/>
                </a:rPr>
                <a:t>Моя шаурма (</a:t>
              </a:r>
              <a:r>
                <a:rPr lang="en-US" altLang="zh-CN" sz="1600" dirty="0">
                  <a:solidFill>
                    <a:srgbClr val="B87A56"/>
                  </a:solidFill>
                  <a:cs typeface="+mn-ea"/>
                  <a:sym typeface="+mn-lt"/>
                  <a:hlinkClick r:id="rId5"/>
                </a:rPr>
                <a:t>Google Drive)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824300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25D65899-EADF-A5F2-42EB-162AD94AD5C9}"/>
              </a:ext>
            </a:extLst>
          </p:cNvPr>
          <p:cNvGrpSpPr/>
          <p:nvPr/>
        </p:nvGrpSpPr>
        <p:grpSpPr>
          <a:xfrm>
            <a:off x="-48682" y="-52986"/>
            <a:ext cx="12289365" cy="6963973"/>
            <a:chOff x="-48682" y="-52986"/>
            <a:chExt cx="12289365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 rot="1442262">
              <a:off x="9056343" y="4592945"/>
              <a:ext cx="2109919" cy="1279382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650341" y="2153375"/>
              <a:ext cx="5930359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9600" b="1" i="0" u="none" strike="noStrike" kern="1200" cap="none" spc="300" normalizeH="0" baseline="0" noProof="0" dirty="0">
                  <a:ln>
                    <a:noFill/>
                  </a:ln>
                  <a:solidFill>
                    <a:srgbClr val="D66E49">
                      <a:lumMod val="50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Спасибо</a:t>
              </a:r>
              <a:endParaRPr kumimoji="0" lang="zh-CN" altLang="en-US" sz="9600" b="1" i="0" u="none" strike="noStrike" kern="1200" cap="none" spc="300" normalizeH="0" baseline="0" noProof="0" dirty="0">
                <a:ln>
                  <a:noFill/>
                </a:ln>
                <a:solidFill>
                  <a:srgbClr val="D66E49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18993B90-51D5-8FD0-0216-3C211BEAABCF}"/>
                </a:ext>
              </a:extLst>
            </p:cNvPr>
            <p:cNvSpPr/>
            <p:nvPr/>
          </p:nvSpPr>
          <p:spPr>
            <a:xfrm rot="16200000" flipH="1" flipV="1">
              <a:off x="-626853" y="5078209"/>
              <a:ext cx="2414311" cy="1145272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CF09A45-2EAE-8AC6-2D11-92486F20FEDF}"/>
                </a:ext>
              </a:extLst>
            </p:cNvPr>
            <p:cNvSpPr/>
            <p:nvPr/>
          </p:nvSpPr>
          <p:spPr>
            <a:xfrm rot="17822684">
              <a:off x="731348" y="5245389"/>
              <a:ext cx="790073" cy="1043066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5467F9C-DD40-C19E-872A-3B9F5DA78F58}"/>
                </a:ext>
              </a:extLst>
            </p:cNvPr>
            <p:cNvSpPr/>
            <p:nvPr/>
          </p:nvSpPr>
          <p:spPr>
            <a:xfrm rot="18420967">
              <a:off x="838668" y="4858108"/>
              <a:ext cx="1086808" cy="1434820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noFill/>
            <a:ln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7976CAB-85B5-724C-242F-DD8EF17BD517}"/>
                </a:ext>
              </a:extLst>
            </p:cNvPr>
            <p:cNvSpPr txBox="1"/>
            <p:nvPr/>
          </p:nvSpPr>
          <p:spPr>
            <a:xfrm>
              <a:off x="623067" y="2188163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7122BB56-F1AE-F1EF-BEDF-31E7573F48A5}"/>
                </a:ext>
              </a:extLst>
            </p:cNvPr>
            <p:cNvSpPr txBox="1"/>
            <p:nvPr/>
          </p:nvSpPr>
          <p:spPr>
            <a:xfrm>
              <a:off x="4201851" y="4229909"/>
              <a:ext cx="1847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i="0" u="none" strike="noStrike" kern="1200" cap="none" spc="600" normalizeH="0" baseline="0" noProof="0" dirty="0">
                <a:ln>
                  <a:noFill/>
                </a:ln>
                <a:solidFill>
                  <a:srgbClr val="B87A56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4" name="文本框 19">
            <a:extLst>
              <a:ext uri="{FF2B5EF4-FFF2-40B4-BE49-F238E27FC236}">
                <a16:creationId xmlns:a16="http://schemas.microsoft.com/office/drawing/2014/main" id="{04D79011-49B6-C7BB-2288-E694B1ADE2D5}"/>
              </a:ext>
            </a:extLst>
          </p:cNvPr>
          <p:cNvSpPr txBox="1"/>
          <p:nvPr/>
        </p:nvSpPr>
        <p:spPr>
          <a:xfrm>
            <a:off x="1485735" y="3362034"/>
            <a:ext cx="399581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zh-CN" sz="3200" b="1" i="0" u="none" strike="noStrike" kern="1200" cap="none" spc="300" normalizeH="0" baseline="0" noProof="0" dirty="0">
                <a:ln>
                  <a:noFill/>
                </a:ln>
                <a:solidFill>
                  <a:srgbClr val="BC8160"/>
                </a:solidFill>
                <a:effectLst/>
                <a:uLnTx/>
                <a:uFillTx/>
                <a:cs typeface="+mn-ea"/>
                <a:sym typeface="+mn-lt"/>
              </a:rPr>
              <a:t>За внимание</a:t>
            </a:r>
            <a:endParaRPr kumimoji="0" lang="zh-CN" altLang="en-US" sz="6000" b="1" i="0" u="none" strike="noStrike" kern="1200" cap="none" spc="300" normalizeH="0" baseline="0" noProof="0" dirty="0">
              <a:ln>
                <a:noFill/>
              </a:ln>
              <a:solidFill>
                <a:srgbClr val="BC81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41644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0" y="-82708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2908241" y="1412876"/>
              <a:ext cx="6457949" cy="452431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3600" b="1" spc="300" dirty="0">
                  <a:solidFill>
                    <a:srgbClr val="75321A"/>
                  </a:solidFill>
                  <a:cs typeface="+mn-ea"/>
                  <a:sym typeface="+mn-lt"/>
                </a:rPr>
                <a:t>Всю свою жизнь я готовилась к этому моменту. Сквозь годы тренировок, изучения </a:t>
              </a:r>
              <a:r>
                <a:rPr lang="en-US" altLang="zh-CN" sz="3600" b="1" spc="300" dirty="0">
                  <a:solidFill>
                    <a:srgbClr val="75321A"/>
                  </a:solidFill>
                  <a:cs typeface="+mn-ea"/>
                  <a:sym typeface="+mn-lt"/>
                </a:rPr>
                <a:t>C#</a:t>
              </a:r>
              <a:r>
                <a:rPr lang="ru-RU" altLang="zh-CN" sz="3600" b="1" spc="300" dirty="0">
                  <a:solidFill>
                    <a:srgbClr val="75321A"/>
                  </a:solidFill>
                  <a:cs typeface="+mn-ea"/>
                  <a:sym typeface="+mn-lt"/>
                </a:rPr>
                <a:t> и преоделования препятствий, я с радостью презентую вам...</a:t>
              </a:r>
            </a:p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3600" b="1" spc="300" dirty="0">
                  <a:solidFill>
                    <a:srgbClr val="75321A"/>
                  </a:solidFill>
                  <a:cs typeface="+mn-ea"/>
                  <a:sym typeface="+mn-lt"/>
                </a:rPr>
                <a:t>МОЮ ШАУРМУ</a:t>
              </a:r>
              <a:endParaRPr lang="zh-CN" altLang="en-US" sz="36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Предисловие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55" y="2980678"/>
              <a:ext cx="8007451" cy="901433"/>
              <a:chOff x="9295655" y="2166848"/>
              <a:chExt cx="8445357" cy="95073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17043208" y="2166848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17043208" y="2509749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1774458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0" y="-82708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2908241" y="1412876"/>
              <a:ext cx="6457949" cy="37856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spc="300" dirty="0">
                  <a:solidFill>
                    <a:srgbClr val="75321A"/>
                  </a:solidFill>
                  <a:cs typeface="+mn-ea"/>
                  <a:sym typeface="+mn-lt"/>
                </a:rPr>
                <a:t>Конечно, до такого шедевра не каждый может дойти. Как же это сделала я? Моим главным вдохновлением были древние онлайн-игры для девочек. Да, те, которые написаны на </a:t>
              </a:r>
              <a:r>
                <a:rPr lang="en-US" altLang="zh-CN" sz="2400" spc="300" dirty="0">
                  <a:solidFill>
                    <a:srgbClr val="75321A"/>
                  </a:solidFill>
                  <a:cs typeface="+mn-ea"/>
                  <a:sym typeface="+mn-lt"/>
                </a:rPr>
                <a:t>flash </a:t>
              </a:r>
              <a:r>
                <a:rPr lang="ru-RU" altLang="zh-CN" sz="2400" spc="300" dirty="0">
                  <a:solidFill>
                    <a:srgbClr val="75321A"/>
                  </a:solidFill>
                  <a:cs typeface="+mn-ea"/>
                  <a:sym typeface="+mn-lt"/>
                </a:rPr>
                <a:t>и мертвы уже лет как 5. Также меня вдохновила игра «</a:t>
              </a:r>
              <a:r>
                <a:rPr lang="en-US" altLang="zh-CN" sz="2400" spc="300" dirty="0">
                  <a:solidFill>
                    <a:srgbClr val="75321A"/>
                  </a:solidFill>
                  <a:cs typeface="+mn-ea"/>
                  <a:sym typeface="+mn-lt"/>
                </a:rPr>
                <a:t>Good pizza, great pizza</a:t>
              </a:r>
              <a:r>
                <a:rPr lang="ru-RU" altLang="zh-CN" sz="2400" spc="300" dirty="0">
                  <a:solidFill>
                    <a:srgbClr val="75321A"/>
                  </a:solidFill>
                  <a:cs typeface="+mn-ea"/>
                  <a:sym typeface="+mn-lt"/>
                </a:rPr>
                <a:t>». Но не потому что она хорошая. А потому что она меня бесит</a:t>
              </a:r>
              <a:endParaRPr lang="zh-CN" altLang="en-US" sz="2400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Предисловие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55" y="2980678"/>
              <a:ext cx="8007451" cy="901433"/>
              <a:chOff x="9295655" y="2166848"/>
              <a:chExt cx="8445357" cy="95073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17043208" y="2166848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17043208" y="2509749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3278472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0" y="-82708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2908241" y="1863612"/>
              <a:ext cx="6457949" cy="23083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3600" b="1" spc="300" dirty="0">
                  <a:solidFill>
                    <a:srgbClr val="75321A"/>
                  </a:solidFill>
                  <a:cs typeface="+mn-ea"/>
                  <a:sym typeface="+mn-lt"/>
                </a:rPr>
                <a:t>Аудитория: студенты УГИ, нуждающиеся в тренировке приготовления фастфуда</a:t>
              </a:r>
              <a:endParaRPr lang="zh-CN" altLang="en-US" sz="36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Аудитория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55" y="2980678"/>
              <a:ext cx="8007451" cy="901433"/>
              <a:chOff x="9295655" y="2166848"/>
              <a:chExt cx="8445357" cy="95073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17043208" y="2166848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17043208" y="2509749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12144550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74082" y="-82708"/>
            <a:ext cx="12684249" cy="7023416"/>
            <a:chOff x="-48682" y="-53177"/>
            <a:chExt cx="12684249" cy="7023416"/>
          </a:xfrm>
        </p:grpSpPr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1757743" y="2126854"/>
              <a:ext cx="8702572" cy="25423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dirty="0">
                  <a:solidFill>
                    <a:srgbClr val="CA9B80"/>
                  </a:solidFill>
                  <a:cs typeface="+mn-ea"/>
                  <a:sym typeface="+mn-lt"/>
                </a:rPr>
                <a:t>В игре вы становитесь начинающим шаурмистом, которому предстоит встретить покупателей с необычными заказами. Ваша мечта – иметь самый популярный ларёк в городе. Вы управляете процессом приготовления: добавление ингредиентов, заворачивание шаурмы и жарка на гриле. Нужно ничего не забыть и приготовить шаурму за ограниченное время, ведь покупатели не собираются долго ждать. Накормите весь город вкуснейшей шаурмой!</a:t>
              </a: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5" y="495555"/>
              <a:ext cx="433354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Краткое описание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9525414" y="3282108"/>
              <a:ext cx="1106496" cy="600000"/>
              <a:chOff x="16574005" y="2484765"/>
              <a:chExt cx="1167007" cy="632813"/>
            </a:xfrm>
          </p:grpSpPr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  <p:pic>
        <p:nvPicPr>
          <p:cNvPr id="3" name="Picture 2" descr="A picture containing food&#10;&#10;Description automatically generated">
            <a:extLst>
              <a:ext uri="{FF2B5EF4-FFF2-40B4-BE49-F238E27FC236}">
                <a16:creationId xmlns:a16="http://schemas.microsoft.com/office/drawing/2014/main" id="{2FF0CB47-D01B-25E5-AB9C-CA436887E8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3412" y="931626"/>
            <a:ext cx="1120434" cy="112043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65617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4767096" y="1826263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Геймплей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4741696" y="2215576"/>
              <a:ext cx="6420216" cy="21268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dirty="0">
                  <a:solidFill>
                    <a:srgbClr val="CA9B80"/>
                  </a:solidFill>
                  <a:cs typeface="+mn-ea"/>
                  <a:sym typeface="+mn-lt"/>
                </a:rPr>
                <a:t>Игрок должен успеть приготовить шаурму, пока терпение посетителя не закончится – иначе он уйдет, и уменьшится количество очков. Если количество очков достигнет -200, то игрок проиграет.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dirty="0">
                  <a:solidFill>
                    <a:srgbClr val="CA9B80"/>
                  </a:solidFill>
                  <a:cs typeface="+mn-ea"/>
                  <a:sym typeface="+mn-lt"/>
                </a:rPr>
                <a:t>Для победы нужно набрать 1000 очков. </a:t>
              </a:r>
              <a:endParaRPr lang="zh-CN" altLang="en-US" dirty="0">
                <a:solidFill>
                  <a:srgbClr val="CA9B80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48" y="3187115"/>
              <a:ext cx="343182" cy="325120"/>
              <a:chOff x="9295655" y="2384574"/>
              <a:chExt cx="361950" cy="342900"/>
            </a:xfrm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9295655" y="24607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9295655" y="25369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9295655" y="26131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9295655" y="26893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15E48DFE-ECFC-067B-EF25-C6DDAB00DE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448" y="1307095"/>
            <a:ext cx="3738501" cy="3296199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A5511C87-D293-41F5-951B-FCF9F178F452}"/>
              </a:ext>
            </a:extLst>
          </p:cNvPr>
          <p:cNvSpPr txBox="1"/>
          <p:nvPr/>
        </p:nvSpPr>
        <p:spPr>
          <a:xfrm>
            <a:off x="952737" y="4584561"/>
            <a:ext cx="2764498" cy="792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zh-CN" sz="1600" dirty="0">
                <a:solidFill>
                  <a:srgbClr val="CA9B80"/>
                </a:solidFill>
                <a:cs typeface="+mn-ea"/>
                <a:sym typeface="+mn-lt"/>
              </a:rPr>
              <a:t>Недовольный голодный покупатель</a:t>
            </a:r>
            <a:endParaRPr lang="zh-CN" altLang="en-US" sz="1600" dirty="0">
              <a:solidFill>
                <a:srgbClr val="CA9B80"/>
              </a:solidFill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02898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5222146" y="1802473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Геймплей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5196746" y="2191786"/>
              <a:ext cx="5773904" cy="295786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dirty="0">
                  <a:solidFill>
                    <a:srgbClr val="CA9B80"/>
                  </a:solidFill>
                  <a:cs typeface="+mn-ea"/>
                  <a:sym typeface="+mn-lt"/>
                </a:rPr>
                <a:t>Процесс приготовления шаурмы: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dirty="0">
                  <a:solidFill>
                    <a:srgbClr val="CA9B80"/>
                  </a:solidFill>
                  <a:cs typeface="+mn-ea"/>
                  <a:sym typeface="+mn-lt"/>
                </a:rPr>
                <a:t>Добавление лаваша и ингредиентов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dirty="0">
                  <a:solidFill>
                    <a:srgbClr val="CA9B80"/>
                  </a:solidFill>
                  <a:cs typeface="+mn-ea"/>
                  <a:sym typeface="+mn-lt"/>
                </a:rPr>
                <a:t>Заворачивание шаурмы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dirty="0">
                  <a:solidFill>
                    <a:srgbClr val="CA9B80"/>
                  </a:solidFill>
                  <a:cs typeface="+mn-ea"/>
                  <a:sym typeface="+mn-lt"/>
                </a:rPr>
                <a:t>Прожарка до готовности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dirty="0">
                  <a:solidFill>
                    <a:srgbClr val="CA9B80"/>
                  </a:solidFill>
                  <a:cs typeface="+mn-ea"/>
                  <a:sym typeface="+mn-lt"/>
                </a:rPr>
                <a:t>После этого посетитель оценивает качество обслуживания. За каждый заказ начисляются (или убавляются) очки.</a:t>
              </a: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516082" y="2925213"/>
              <a:ext cx="559929" cy="722489"/>
              <a:chOff x="9181355" y="2108349"/>
              <a:chExt cx="590550" cy="76200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9181355" y="2108349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9295655" y="24607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9295655" y="25369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9295655" y="26131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9295655" y="26893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C9A20451-C898-3456-2E6B-FA4A9E5ABD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7530" y="1802473"/>
            <a:ext cx="2945927" cy="36779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BA32D7-C3A5-4587-6471-D4B4F332E7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553" y="1222214"/>
            <a:ext cx="2607668" cy="20377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063F296-C656-DF91-E99F-23D257448EFD}"/>
              </a:ext>
            </a:extLst>
          </p:cNvPr>
          <p:cNvSpPr txBox="1"/>
          <p:nvPr/>
        </p:nvSpPr>
        <p:spPr>
          <a:xfrm>
            <a:off x="2433382" y="700777"/>
            <a:ext cx="1876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rgbClr val="BC8160"/>
                </a:solidFill>
              </a:rPr>
              <a:t>Добавляем чесночный соус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7919B9-F169-94F6-4E9A-09BB2C2B94D0}"/>
              </a:ext>
            </a:extLst>
          </p:cNvPr>
          <p:cNvSpPr txBox="1"/>
          <p:nvPr/>
        </p:nvSpPr>
        <p:spPr>
          <a:xfrm>
            <a:off x="842270" y="5456477"/>
            <a:ext cx="1876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rgbClr val="BC8160"/>
                </a:solidFill>
              </a:rPr>
              <a:t>Не забываем про другие ингредиенты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68359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4233334" y="315483"/>
              <a:ext cx="352411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Финальный результат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52D69BB9-7162-6178-F8EA-9CA712F85E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792" y="1171290"/>
            <a:ext cx="5876393" cy="330547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63625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5089365" y="572562"/>
              <a:ext cx="267760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Видео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</p:grpSp>
      <p:pic>
        <p:nvPicPr>
          <p:cNvPr id="3" name="CookingGame_XwMK4QFoSw">
            <a:hlinkClick r:id="" action="ppaction://media"/>
            <a:extLst>
              <a:ext uri="{FF2B5EF4-FFF2-40B4-BE49-F238E27FC236}">
                <a16:creationId xmlns:a16="http://schemas.microsoft.com/office/drawing/2014/main" id="{A62187FF-8EBA-48AE-4622-275462C8D0E8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159899" y="1112986"/>
            <a:ext cx="8140700" cy="48641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1347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139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heme/theme1.xml><?xml version="1.0" encoding="utf-8"?>
<a:theme xmlns:a="http://schemas.openxmlformats.org/drawingml/2006/main" name="第一PPT，www.1ppt.com">
  <a:themeElements>
    <a:clrScheme name="自定义 245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D374A"/>
      </a:accent1>
      <a:accent2>
        <a:srgbClr val="6A868F"/>
      </a:accent2>
      <a:accent3>
        <a:srgbClr val="31778E"/>
      </a:accent3>
      <a:accent4>
        <a:srgbClr val="D6C88B"/>
      </a:accent4>
      <a:accent5>
        <a:srgbClr val="D66E49"/>
      </a:accent5>
      <a:accent6>
        <a:srgbClr val="649EB2"/>
      </a:accent6>
      <a:hlink>
        <a:srgbClr val="BD374A"/>
      </a:hlink>
      <a:folHlink>
        <a:srgbClr val="BFBFBF"/>
      </a:folHlink>
    </a:clrScheme>
    <a:fontScheme name="co2uu4te">
      <a:majorFont>
        <a:latin typeface="印品黑体" panose="020F0302020204030204"/>
        <a:ea typeface="印品黑体"/>
        <a:cs typeface=""/>
      </a:majorFont>
      <a:minorFont>
        <a:latin typeface="印品黑体" panose="020F0502020204030204"/>
        <a:ea typeface="印品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87A56"/>
        </a:solidFill>
        <a:ln>
          <a:noFill/>
        </a:ln>
      </a:spPr>
      <a:bodyPr rtlCol="0" anchor="ctr"/>
      <a:lstStyle>
        <a:defPPr algn="ctr">
          <a:defRPr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B318D8418C10A409D5830508C51DFD0" ma:contentTypeVersion="2" ma:contentTypeDescription="Create a new document." ma:contentTypeScope="" ma:versionID="8d632c9ca61e016ab15ee4b3ba48910d">
  <xsd:schema xmlns:xsd="http://www.w3.org/2001/XMLSchema" xmlns:xs="http://www.w3.org/2001/XMLSchema" xmlns:p="http://schemas.microsoft.com/office/2006/metadata/properties" xmlns:ns3="7447f776-9eb1-4c95-928c-1dae51d46b50" targetNamespace="http://schemas.microsoft.com/office/2006/metadata/properties" ma:root="true" ma:fieldsID="4aad7cc826370dea3916b34ffe31051c" ns3:_="">
    <xsd:import namespace="7447f776-9eb1-4c95-928c-1dae51d46b5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47f776-9eb1-4c95-928c-1dae51d46b5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25ADADE-E24B-413B-968A-B35A82414E6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8B058A8-F18B-4F3E-8033-5EA62F5D45B9}">
  <ds:schemaRefs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purl.org/dc/dcmitype/"/>
    <ds:schemaRef ds:uri="http://schemas.microsoft.com/office/infopath/2007/PartnerControls"/>
    <ds:schemaRef ds:uri="http://schemas.microsoft.com/office/2006/metadata/properties"/>
    <ds:schemaRef ds:uri="7447f776-9eb1-4c95-928c-1dae51d46b50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0739339E-F7EB-4D0C-AFBD-715D7790CF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47f776-9eb1-4c95-928c-1dae51d46b5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583</TotalTime>
  <Words>399</Words>
  <Application>Microsoft Office PowerPoint</Application>
  <PresentationFormat>Widescreen</PresentationFormat>
  <Paragraphs>57</Paragraphs>
  <Slides>15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等线</vt:lpstr>
      <vt:lpstr>微软雅黑</vt:lpstr>
      <vt:lpstr>印品黑体</vt:lpstr>
      <vt:lpstr>Arial</vt:lpstr>
      <vt:lpstr>Calibri</vt:lpstr>
      <vt:lpstr>第一PPT，www.1ppt.com</vt:lpstr>
      <vt:lpstr>自定义设计方案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简约棕色</dc:title>
  <dc:creator>第一PPT</dc:creator>
  <cp:keywords>www.1ppt.com</cp:keywords>
  <dc:description>www.1ppt.com</dc:description>
  <cp:lastModifiedBy>Сигова Ирина Валерьевна</cp:lastModifiedBy>
  <cp:revision>42</cp:revision>
  <dcterms:created xsi:type="dcterms:W3CDTF">2022-11-10T14:23:00Z</dcterms:created>
  <dcterms:modified xsi:type="dcterms:W3CDTF">2023-06-15T20:45:40Z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0x010100AB318D8418C10A409D5830508C51DFD0</vt:lpwstr>
  </property>
</Properties>
</file>

<file path=docProps/thumbnail.jpeg>
</file>